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9" r:id="rId2"/>
    <p:sldId id="266" r:id="rId3"/>
    <p:sldId id="260" r:id="rId4"/>
    <p:sldId id="261" r:id="rId5"/>
    <p:sldId id="262" r:id="rId6"/>
    <p:sldId id="264" r:id="rId7"/>
    <p:sldId id="257" r:id="rId8"/>
    <p:sldId id="258" r:id="rId9"/>
    <p:sldId id="263" r:id="rId10"/>
    <p:sldId id="267" r:id="rId1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412" autoAdjust="0"/>
    <p:restoredTop sz="94624" autoAdjust="0"/>
  </p:normalViewPr>
  <p:slideViewPr>
    <p:cSldViewPr>
      <p:cViewPr varScale="1">
        <p:scale>
          <a:sx n="65" d="100"/>
          <a:sy n="65" d="100"/>
        </p:scale>
        <p:origin x="-145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18/05/33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18/05/33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18/05/33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18/05/33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18/05/33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18/05/33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18/05/33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18/05/33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18/05/33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18/05/33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18/05/33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18/05/33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imetoast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4"/>
          <p:cNvSpPr>
            <a:spLocks noGrp="1"/>
          </p:cNvSpPr>
          <p:nvPr>
            <p:ph type="subTitle" idx="4294967295"/>
          </p:nvPr>
        </p:nvSpPr>
        <p:spPr>
          <a:xfrm>
            <a:off x="1676400" y="2514600"/>
            <a:ext cx="6400800" cy="3124200"/>
          </a:xfrm>
        </p:spPr>
        <p:txBody>
          <a:bodyPr>
            <a:normAutofit/>
          </a:bodyPr>
          <a:lstStyle/>
          <a:p>
            <a:pPr marL="0" indent="0" algn="ctr">
              <a:buFontTx/>
              <a:buNone/>
            </a:pPr>
            <a:r>
              <a:rPr lang="ar-SA" sz="4400" b="1" dirty="0">
                <a:solidFill>
                  <a:srgbClr val="17375E"/>
                </a:solidFill>
                <a:latin typeface="Arial Narrow" pitchFamily="34" charset="0"/>
              </a:rPr>
              <a:t>مهارات الكتابة الإدارية</a:t>
            </a:r>
          </a:p>
          <a:p>
            <a:pPr marL="0" indent="0" algn="ctr">
              <a:buFontTx/>
              <a:buNone/>
            </a:pPr>
            <a:endParaRPr lang="ar-SA" sz="1600" dirty="0">
              <a:solidFill>
                <a:srgbClr val="17375E"/>
              </a:solidFill>
              <a:latin typeface="Arial Narrow" pitchFamily="34" charset="0"/>
            </a:endParaRPr>
          </a:p>
          <a:p>
            <a:pPr marL="0" indent="0" algn="ctr">
              <a:buFontTx/>
              <a:buNone/>
            </a:pPr>
            <a:r>
              <a:rPr lang="ar-SA" dirty="0">
                <a:solidFill>
                  <a:srgbClr val="17375E"/>
                </a:solidFill>
                <a:latin typeface="Arial Narrow" pitchFamily="34" charset="0"/>
              </a:rPr>
              <a:t>أ. محمد </a:t>
            </a:r>
            <a:r>
              <a:rPr lang="ar-SA" dirty="0" smtClean="0">
                <a:solidFill>
                  <a:srgbClr val="17375E"/>
                </a:solidFill>
                <a:latin typeface="Arial Narrow" pitchFamily="34" charset="0"/>
              </a:rPr>
              <a:t>الحريري</a:t>
            </a:r>
          </a:p>
          <a:p>
            <a:pPr marL="0" indent="0" algn="ctr">
              <a:buFontTx/>
              <a:buNone/>
            </a:pPr>
            <a:r>
              <a:rPr lang="ar-SA" dirty="0" smtClean="0">
                <a:solidFill>
                  <a:srgbClr val="17375E"/>
                </a:solidFill>
                <a:latin typeface="Arial Narrow" pitchFamily="34" charset="0"/>
              </a:rPr>
              <a:t/>
            </a:r>
            <a:br>
              <a:rPr lang="ar-SA" dirty="0" smtClean="0">
                <a:solidFill>
                  <a:srgbClr val="17375E"/>
                </a:solidFill>
                <a:latin typeface="Arial Narrow" pitchFamily="34" charset="0"/>
              </a:rPr>
            </a:br>
            <a:r>
              <a:rPr lang="ar-SA" dirty="0" smtClean="0">
                <a:solidFill>
                  <a:srgbClr val="17375E"/>
                </a:solidFill>
                <a:latin typeface="Arial Narrow" pitchFamily="34" charset="0"/>
              </a:rPr>
              <a:t>مراجعة</a:t>
            </a:r>
            <a:endParaRPr lang="ar-SA" dirty="0">
              <a:solidFill>
                <a:srgbClr val="17375E"/>
              </a:solidFill>
              <a:latin typeface="Arial Narrow" pitchFamily="34" charset="0"/>
            </a:endParaRPr>
          </a:p>
        </p:txBody>
      </p:sp>
      <p:pic>
        <p:nvPicPr>
          <p:cNvPr id="5123" name="Picture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33800" y="658813"/>
            <a:ext cx="2095500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idx="4294967295"/>
          </p:nvPr>
        </p:nvSpPr>
        <p:spPr>
          <a:xfrm>
            <a:off x="990600" y="1600200"/>
            <a:ext cx="7696200" cy="4525963"/>
          </a:xfrm>
        </p:spPr>
        <p:txBody>
          <a:bodyPr>
            <a:normAutofit/>
          </a:bodyPr>
          <a:lstStyle/>
          <a:p>
            <a:pPr algn="ctr"/>
            <a:endParaRPr lang="ar-SA" dirty="0"/>
          </a:p>
          <a:p>
            <a:pPr algn="ctr"/>
            <a:endParaRPr lang="ar-SA" dirty="0"/>
          </a:p>
          <a:p>
            <a:pPr algn="ctr">
              <a:buFontTx/>
              <a:buNone/>
            </a:pPr>
            <a:endParaRPr lang="ar-SA" sz="8000" b="1"/>
          </a:p>
          <a:p>
            <a:pPr algn="ctr">
              <a:buFontTx/>
              <a:buNone/>
            </a:pPr>
            <a:r>
              <a:rPr lang="ar-SA" sz="8000" b="1"/>
              <a:t> الأسئلة</a:t>
            </a:r>
          </a:p>
          <a:p>
            <a:pPr algn="ctr">
              <a:buFontTx/>
              <a:buNone/>
            </a:pPr>
            <a:endParaRPr lang="en-US" dirty="0"/>
          </a:p>
        </p:txBody>
      </p:sp>
      <p:pic>
        <p:nvPicPr>
          <p:cNvPr id="46083" name="Picture 2" descr="C:\Users\abc\Desktop\UoD\Teaching\أخلاقيات العمل\photo\Q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33800" y="1676400"/>
            <a:ext cx="2027238" cy="270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 txBox="1">
            <a:spLocks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ar-SA" sz="3200" dirty="0" smtClean="0">
                <a:solidFill>
                  <a:srgbClr val="17375E"/>
                </a:solidFill>
                <a:latin typeface="Arial Narrow" pitchFamily="34" charset="0"/>
                <a:cs typeface="Times New Roman" pitchFamily="18" charset="0"/>
              </a:rPr>
              <a:t>مراجعة</a:t>
            </a:r>
            <a:endParaRPr lang="ar-SA" sz="3200" dirty="0">
              <a:solidFill>
                <a:srgbClr val="17375E"/>
              </a:solidFill>
              <a:latin typeface="Arial Narrow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066800" y="304800"/>
            <a:ext cx="762000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/>
            <a:r>
              <a:rPr lang="ar-SA" sz="3200" dirty="0" smtClean="0">
                <a:solidFill>
                  <a:srgbClr val="17375E"/>
                </a:solidFill>
                <a:latin typeface="Arial Narrow" pitchFamily="34" charset="0"/>
                <a:cs typeface="Times New Roman" pitchFamily="18" charset="0"/>
              </a:rPr>
              <a:t>مراجعة: التقارير</a:t>
            </a:r>
            <a:endParaRPr lang="ar-SA" sz="3200" dirty="0">
              <a:solidFill>
                <a:srgbClr val="17375E"/>
              </a:solidFill>
              <a:latin typeface="Arial Narrow" pitchFamily="34" charset="0"/>
              <a:cs typeface="Times New Roman" pitchFamily="18" charset="0"/>
            </a:endParaRPr>
          </a:p>
        </p:txBody>
      </p:sp>
      <p:sp>
        <p:nvSpPr>
          <p:cNvPr id="4" name="عنصر نائب للمحتوى 3"/>
          <p:cNvSpPr>
            <a:spLocks noGrp="1"/>
          </p:cNvSpPr>
          <p:nvPr>
            <p:ph idx="1"/>
          </p:nvPr>
        </p:nvSpPr>
        <p:spPr>
          <a:xfrm>
            <a:off x="1000100" y="1600200"/>
            <a:ext cx="7686700" cy="4525963"/>
          </a:xfrm>
        </p:spPr>
        <p:txBody>
          <a:bodyPr>
            <a:normAutofit/>
          </a:bodyPr>
          <a:lstStyle/>
          <a:p>
            <a:pPr algn="just"/>
            <a:r>
              <a:rPr lang="ar-SA" sz="2400" b="1" dirty="0" smtClean="0"/>
              <a:t>الأهداف</a:t>
            </a:r>
          </a:p>
          <a:p>
            <a:pPr lvl="1" algn="just">
              <a:buFontTx/>
              <a:buChar char="-"/>
            </a:pPr>
            <a:r>
              <a:rPr lang="ar-SA" b="1" dirty="0" smtClean="0"/>
              <a:t>مراجعة عامة للتقارير</a:t>
            </a:r>
          </a:p>
          <a:p>
            <a:pPr lvl="2" algn="just">
              <a:buFontTx/>
              <a:buChar char="-"/>
            </a:pPr>
            <a:r>
              <a:rPr lang="ar-SA" b="1" dirty="0" smtClean="0"/>
              <a:t>تعريف التقرير</a:t>
            </a:r>
          </a:p>
          <a:p>
            <a:pPr lvl="2" algn="just">
              <a:buFontTx/>
              <a:buChar char="-"/>
            </a:pPr>
            <a:r>
              <a:rPr lang="ar-SA" b="1" dirty="0" smtClean="0"/>
              <a:t>سمات التقارير الجيدة</a:t>
            </a:r>
          </a:p>
          <a:p>
            <a:pPr lvl="2" algn="just">
              <a:buFontTx/>
              <a:buChar char="-"/>
            </a:pPr>
            <a:r>
              <a:rPr lang="ar-SA" b="1" dirty="0" smtClean="0"/>
              <a:t>الهدف من التقارير</a:t>
            </a:r>
          </a:p>
          <a:p>
            <a:pPr lvl="2" algn="just">
              <a:buFontTx/>
              <a:buChar char="-"/>
            </a:pPr>
            <a:r>
              <a:rPr lang="ar-SA" b="1" dirty="0" smtClean="0"/>
              <a:t>خصائص التقارير</a:t>
            </a:r>
          </a:p>
          <a:p>
            <a:pPr lvl="2" algn="just">
              <a:buFontTx/>
              <a:buChar char="-"/>
            </a:pPr>
            <a:r>
              <a:rPr lang="ar-SA" b="1" dirty="0" smtClean="0"/>
              <a:t>تصميم التقرير (محتواه)</a:t>
            </a:r>
          </a:p>
          <a:p>
            <a:pPr lvl="2" algn="just">
              <a:buFontTx/>
              <a:buChar char="-"/>
            </a:pPr>
            <a:r>
              <a:rPr lang="ar-SA" b="1" dirty="0" smtClean="0"/>
              <a:t>طريقة اختيار موضوع البحث</a:t>
            </a:r>
          </a:p>
          <a:p>
            <a:pPr lvl="2" algn="just">
              <a:buFontTx/>
              <a:buChar char="-"/>
            </a:pPr>
            <a:r>
              <a:rPr lang="ar-SA" b="1" dirty="0" smtClean="0"/>
              <a:t>جدولة المهام</a:t>
            </a:r>
          </a:p>
          <a:p>
            <a:pPr lvl="2" algn="just">
              <a:buNone/>
            </a:pPr>
            <a:endParaRPr lang="ar-SA" b="1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066800" y="304800"/>
            <a:ext cx="762000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/>
            <a:r>
              <a:rPr lang="ar-SA" sz="3200" dirty="0" smtClean="0">
                <a:solidFill>
                  <a:srgbClr val="17375E"/>
                </a:solidFill>
                <a:latin typeface="Arial Narrow" pitchFamily="34" charset="0"/>
                <a:cs typeface="Times New Roman" pitchFamily="18" charset="0"/>
              </a:rPr>
              <a:t>مراجعة: التقارير</a:t>
            </a:r>
            <a:endParaRPr lang="ar-SA" sz="3200" dirty="0">
              <a:solidFill>
                <a:srgbClr val="17375E"/>
              </a:solidFill>
              <a:latin typeface="Arial Narrow" pitchFamily="34" charset="0"/>
              <a:cs typeface="Times New Roman" pitchFamily="18" charset="0"/>
            </a:endParaRPr>
          </a:p>
        </p:txBody>
      </p:sp>
      <p:sp>
        <p:nvSpPr>
          <p:cNvPr id="4" name="عنصر نائب للمحتوى 3"/>
          <p:cNvSpPr>
            <a:spLocks noGrp="1"/>
          </p:cNvSpPr>
          <p:nvPr>
            <p:ph idx="1"/>
          </p:nvPr>
        </p:nvSpPr>
        <p:spPr>
          <a:xfrm>
            <a:off x="1000100" y="1600200"/>
            <a:ext cx="7686700" cy="4525963"/>
          </a:xfrm>
        </p:spPr>
        <p:txBody>
          <a:bodyPr>
            <a:normAutofit/>
          </a:bodyPr>
          <a:lstStyle/>
          <a:p>
            <a:pPr algn="just"/>
            <a:r>
              <a:rPr lang="ar-SA" sz="2400" b="1" dirty="0" smtClean="0"/>
              <a:t>تعريف التقرير:</a:t>
            </a:r>
          </a:p>
          <a:p>
            <a:pPr algn="just">
              <a:buNone/>
            </a:pPr>
            <a:r>
              <a:rPr lang="ar-SA" dirty="0" smtClean="0"/>
              <a:t>	</a:t>
            </a:r>
            <a:r>
              <a:rPr lang="ar-SA" sz="2800" dirty="0" smtClean="0"/>
              <a:t>” اتخاذ توصية، أو قرار، وهي أما أن تكون شفهية، </a:t>
            </a:r>
            <a:r>
              <a:rPr lang="ar-SA" sz="2800" dirty="0" err="1" smtClean="0"/>
              <a:t>أووسيلة</a:t>
            </a:r>
            <a:r>
              <a:rPr lang="ar-SA" sz="2800" dirty="0" smtClean="0"/>
              <a:t> اتصال تصف موضوع معين، ويتضمن حقائق وبيانات ومعلومات تعرض على القارئ، من أجل  تحريرية“</a:t>
            </a:r>
          </a:p>
          <a:p>
            <a:pPr algn="just">
              <a:buNone/>
            </a:pPr>
            <a:endParaRPr lang="ar-SA" sz="2400" dirty="0" smtClean="0"/>
          </a:p>
          <a:p>
            <a:pPr algn="just"/>
            <a:r>
              <a:rPr lang="ar-SA" sz="2400" b="1" dirty="0" smtClean="0"/>
              <a:t>يتضح من التعريف أن التقرير: </a:t>
            </a:r>
          </a:p>
          <a:p>
            <a:pPr lvl="1" algn="just">
              <a:buFontTx/>
              <a:buChar char="-"/>
            </a:pPr>
            <a:r>
              <a:rPr lang="ar-SA" dirty="0" smtClean="0"/>
              <a:t>قد يكون مكتوباً أو شفوياً.</a:t>
            </a:r>
          </a:p>
          <a:p>
            <a:pPr lvl="1" algn="just">
              <a:buFontTx/>
              <a:buChar char="-"/>
            </a:pPr>
            <a:r>
              <a:rPr lang="ar-SA" dirty="0" smtClean="0"/>
              <a:t>قد يتضمن حقائق ومعلومات ومقترحات وتوجيهات. </a:t>
            </a:r>
          </a:p>
          <a:p>
            <a:pPr algn="just"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71538" y="1600200"/>
            <a:ext cx="7615262" cy="4525963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ar-SA" b="1" dirty="0" smtClean="0"/>
              <a:t>سمات التقرير الجيّد:</a:t>
            </a:r>
          </a:p>
          <a:p>
            <a:pPr lvl="1" algn="just"/>
            <a:r>
              <a:rPr lang="ar-SA" dirty="0" smtClean="0"/>
              <a:t>تحتوي على المعلومات اللازمة لفهم الموضوع.</a:t>
            </a:r>
          </a:p>
          <a:p>
            <a:pPr lvl="1" algn="just"/>
            <a:r>
              <a:rPr lang="ar-SA" dirty="0" smtClean="0"/>
              <a:t>منظَّمة ومقسمة إلى أقسام بحيث يسهل الوصول إلى أي معلومة.</a:t>
            </a:r>
          </a:p>
          <a:p>
            <a:pPr lvl="1" algn="just"/>
            <a:r>
              <a:rPr lang="ar-SA" dirty="0" smtClean="0"/>
              <a:t>لا تحتوي على تفاصيل لا علاقة لها بالموضوع أو معلومات لا تدعم الهدف من كتابته.</a:t>
            </a:r>
          </a:p>
          <a:p>
            <a:pPr lvl="1" algn="just"/>
            <a:r>
              <a:rPr lang="ar-SA" dirty="0" smtClean="0"/>
              <a:t>مُوَضَّح </a:t>
            </a:r>
            <a:r>
              <a:rPr lang="ar-SA" dirty="0" err="1" smtClean="0"/>
              <a:t>بها</a:t>
            </a:r>
            <a:r>
              <a:rPr lang="ar-SA" dirty="0" smtClean="0"/>
              <a:t> تاريخ إعداد التقرير والجهة التي أعدته.</a:t>
            </a:r>
          </a:p>
          <a:p>
            <a:pPr lvl="1" algn="just"/>
            <a:r>
              <a:rPr lang="ar-SA" dirty="0" smtClean="0"/>
              <a:t>تستخدم الوسائل التوضيحية المناسبة والمقبولة في المؤسسة.</a:t>
            </a:r>
          </a:p>
          <a:p>
            <a:pPr lvl="1" algn="just"/>
            <a:r>
              <a:rPr lang="ar-SA" dirty="0" smtClean="0"/>
              <a:t>مكتوبة بأسلوب واضح وبلُغَةٍ سليمة ومفهومة.</a:t>
            </a:r>
          </a:p>
          <a:p>
            <a:pPr lvl="1" algn="just"/>
            <a:r>
              <a:rPr lang="ar-SA" dirty="0" smtClean="0"/>
              <a:t>مكتوبة بأمانة.</a:t>
            </a:r>
            <a:endParaRPr lang="ar-SA" dirty="0"/>
          </a:p>
        </p:txBody>
      </p:sp>
      <p:sp>
        <p:nvSpPr>
          <p:cNvPr id="4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anchor="ctr">
            <a:normAutofit/>
          </a:bodyPr>
          <a:lstStyle/>
          <a:p>
            <a:pPr algn="ctr"/>
            <a:r>
              <a:rPr lang="ar-SA" sz="3200" dirty="0" smtClean="0">
                <a:solidFill>
                  <a:srgbClr val="17375E"/>
                </a:solidFill>
                <a:latin typeface="Arial Narrow" pitchFamily="34" charset="0"/>
                <a:cs typeface="Times New Roman" pitchFamily="18" charset="0"/>
              </a:rPr>
              <a:t>مراجعة: التقارير</a:t>
            </a:r>
            <a:endParaRPr lang="ar-SA" sz="3200" dirty="0">
              <a:solidFill>
                <a:srgbClr val="17375E"/>
              </a:solidFill>
              <a:latin typeface="Arial Narrow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00100" y="1214422"/>
            <a:ext cx="7729534" cy="4525963"/>
          </a:xfrm>
        </p:spPr>
        <p:txBody>
          <a:bodyPr>
            <a:normAutofit/>
          </a:bodyPr>
          <a:lstStyle/>
          <a:p>
            <a:r>
              <a:rPr lang="ar-SA" sz="2400" b="1" dirty="0" smtClean="0"/>
              <a:t>تتلخص أهداف التقرير في</a:t>
            </a:r>
            <a:r>
              <a:rPr lang="ar-SA" sz="2400" dirty="0" smtClean="0"/>
              <a:t>:</a:t>
            </a:r>
          </a:p>
          <a:p>
            <a:pPr lvl="1">
              <a:buNone/>
            </a:pPr>
            <a:r>
              <a:rPr lang="ar-SA" sz="2000" dirty="0" smtClean="0"/>
              <a:t>• التبليـــــغ</a:t>
            </a:r>
          </a:p>
          <a:p>
            <a:pPr lvl="1">
              <a:buNone/>
            </a:pPr>
            <a:r>
              <a:rPr lang="ar-SA" sz="2000" dirty="0" smtClean="0"/>
              <a:t>• التأثيـــــر</a:t>
            </a:r>
          </a:p>
          <a:p>
            <a:pPr lvl="1">
              <a:buNone/>
            </a:pPr>
            <a:r>
              <a:rPr lang="ar-SA" sz="2000" dirty="0" smtClean="0"/>
              <a:t>• الإقنـــاع</a:t>
            </a:r>
          </a:p>
          <a:p>
            <a:pPr lvl="1">
              <a:buNone/>
            </a:pPr>
            <a:r>
              <a:rPr lang="ar-SA" sz="2000" dirty="0" smtClean="0"/>
              <a:t>• التغييــــر</a:t>
            </a:r>
          </a:p>
          <a:p>
            <a:r>
              <a:rPr lang="ar-SA" sz="2400" b="1" dirty="0" smtClean="0"/>
              <a:t>يجب أن يمتاز التقرير بما يلي:</a:t>
            </a:r>
          </a:p>
          <a:p>
            <a:pPr>
              <a:buNone/>
            </a:pPr>
            <a:endParaRPr lang="ar-SA" sz="2400" b="1" dirty="0" smtClean="0"/>
          </a:p>
        </p:txBody>
      </p:sp>
      <p:sp>
        <p:nvSpPr>
          <p:cNvPr id="4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anchor="ctr">
            <a:normAutofit/>
          </a:bodyPr>
          <a:lstStyle/>
          <a:p>
            <a:pPr algn="ctr"/>
            <a:r>
              <a:rPr lang="ar-SA" sz="3200" dirty="0" smtClean="0">
                <a:solidFill>
                  <a:srgbClr val="17375E"/>
                </a:solidFill>
                <a:latin typeface="Arial Narrow" pitchFamily="34" charset="0"/>
                <a:cs typeface="Times New Roman" pitchFamily="18" charset="0"/>
              </a:rPr>
              <a:t>مراجعة: التقارير</a:t>
            </a:r>
            <a:endParaRPr lang="ar-SA" sz="3200" dirty="0">
              <a:solidFill>
                <a:srgbClr val="17375E"/>
              </a:solidFill>
              <a:latin typeface="Arial Narrow" pitchFamily="34" charset="0"/>
              <a:cs typeface="Times New Roman" pitchFamily="18" charset="0"/>
            </a:endParaRPr>
          </a:p>
        </p:txBody>
      </p:sp>
      <p:graphicFrame>
        <p:nvGraphicFramePr>
          <p:cNvPr id="5" name="جدول 4"/>
          <p:cNvGraphicFramePr>
            <a:graphicFrameLocks noGrp="1"/>
          </p:cNvGraphicFramePr>
          <p:nvPr/>
        </p:nvGraphicFramePr>
        <p:xfrm>
          <a:off x="1571604" y="3741440"/>
          <a:ext cx="6500858" cy="254508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3250429"/>
                <a:gridCol w="3250429"/>
              </a:tblGrid>
              <a:tr h="1101086">
                <a:tc>
                  <a:txBody>
                    <a:bodyPr/>
                    <a:lstStyle/>
                    <a:p>
                      <a:pPr marL="88900" lvl="1" indent="0" algn="justLow"/>
                      <a:r>
                        <a:rPr lang="ar-SA" sz="1600" b="1" dirty="0" smtClean="0">
                          <a:solidFill>
                            <a:schemeClr val="bg1"/>
                          </a:solidFill>
                        </a:rPr>
                        <a:t>الدقة والوضوح:</a:t>
                      </a:r>
                      <a:r>
                        <a:rPr lang="en-US" sz="1600" b="1" dirty="0" smtClean="0">
                          <a:solidFill>
                            <a:schemeClr val="bg1"/>
                          </a:solidFill>
                        </a:rPr>
                        <a:t> </a:t>
                      </a:r>
                    </a:p>
                    <a:p>
                      <a:pPr marL="88900" lvl="1" indent="0" algn="justLow"/>
                      <a:r>
                        <a:rPr lang="en-US" sz="800" b="0" dirty="0" smtClean="0">
                          <a:solidFill>
                            <a:schemeClr val="bg1"/>
                          </a:solidFill>
                        </a:rPr>
                        <a:t/>
                      </a:r>
                      <a:br>
                        <a:rPr lang="en-US" sz="800" b="0" dirty="0" smtClean="0">
                          <a:solidFill>
                            <a:schemeClr val="bg1"/>
                          </a:solidFill>
                        </a:rPr>
                      </a:br>
                      <a:r>
                        <a:rPr lang="ar-SA" sz="1600" b="0" dirty="0" smtClean="0">
                          <a:solidFill>
                            <a:schemeClr val="bg1"/>
                          </a:solidFill>
                        </a:rPr>
                        <a:t>و تعني العناية بلغة التقرير وأسلوبه.</a:t>
                      </a:r>
                      <a:r>
                        <a:rPr lang="en-US" sz="1600" b="0" dirty="0" smtClean="0">
                          <a:solidFill>
                            <a:schemeClr val="bg1"/>
                          </a:solidFill>
                        </a:rPr>
                        <a:t/>
                      </a:r>
                      <a:br>
                        <a:rPr lang="en-US" sz="1600" b="0" dirty="0" smtClean="0">
                          <a:solidFill>
                            <a:schemeClr val="bg1"/>
                          </a:solidFill>
                        </a:rPr>
                      </a:br>
                      <a:endParaRPr lang="ar-SA" sz="1600" b="0" dirty="0" smtClean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justLow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600" b="1" dirty="0" smtClean="0">
                          <a:solidFill>
                            <a:schemeClr val="bg1"/>
                          </a:solidFill>
                        </a:rPr>
                        <a:t>الموضوعية</a:t>
                      </a:r>
                      <a:r>
                        <a:rPr lang="en-US" sz="1600" b="1" dirty="0" smtClean="0">
                          <a:solidFill>
                            <a:schemeClr val="bg1"/>
                          </a:solidFill>
                        </a:rPr>
                        <a:t>:</a:t>
                      </a:r>
                      <a:endParaRPr lang="ar-SA" sz="1600" b="1" dirty="0" smtClean="0">
                        <a:solidFill>
                          <a:schemeClr val="bg1"/>
                        </a:solidFill>
                      </a:endParaRPr>
                    </a:p>
                    <a:p>
                      <a:pPr marL="0" marR="0" lvl="1" indent="0" algn="justLow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dirty="0" smtClean="0">
                          <a:solidFill>
                            <a:schemeClr val="bg1"/>
                          </a:solidFill>
                        </a:rPr>
                        <a:t/>
                      </a:r>
                      <a:br>
                        <a:rPr lang="en-US" sz="800" b="0" dirty="0" smtClean="0">
                          <a:solidFill>
                            <a:schemeClr val="bg1"/>
                          </a:solidFill>
                        </a:rPr>
                      </a:br>
                      <a:r>
                        <a:rPr lang="ar-SA" sz="1600" b="0" dirty="0" smtClean="0">
                          <a:solidFill>
                            <a:schemeClr val="bg1"/>
                          </a:solidFill>
                        </a:rPr>
                        <a:t>وهي التخلص من التحيز المسبق لفكرة أو رأي معين.</a:t>
                      </a:r>
                    </a:p>
                    <a:p>
                      <a:pPr algn="justLow" rtl="1"/>
                      <a:endParaRPr lang="ar-SA" sz="1600" b="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1256368">
                <a:tc>
                  <a:txBody>
                    <a:bodyPr/>
                    <a:lstStyle/>
                    <a:p>
                      <a:pPr marL="0" marR="0" lvl="1" indent="0" algn="justLow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600" b="1" dirty="0" smtClean="0">
                          <a:solidFill>
                            <a:schemeClr val="bg1"/>
                          </a:solidFill>
                        </a:rPr>
                        <a:t>التوثيق</a:t>
                      </a:r>
                      <a:r>
                        <a:rPr lang="en-US" sz="1600" b="1" dirty="0" smtClean="0">
                          <a:solidFill>
                            <a:schemeClr val="bg1"/>
                          </a:solidFill>
                        </a:rPr>
                        <a:t>:</a:t>
                      </a:r>
                      <a:endParaRPr lang="ar-SA" sz="1600" b="1" dirty="0" smtClean="0">
                        <a:solidFill>
                          <a:schemeClr val="bg1"/>
                        </a:solidFill>
                      </a:endParaRPr>
                    </a:p>
                    <a:p>
                      <a:pPr marL="0" marR="0" lvl="1" indent="0" algn="justLow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00" b="0" dirty="0" smtClean="0">
                          <a:solidFill>
                            <a:schemeClr val="bg1"/>
                          </a:solidFill>
                        </a:rPr>
                        <a:t/>
                      </a:r>
                      <a:br>
                        <a:rPr lang="en-US" sz="300" b="0" dirty="0" smtClean="0">
                          <a:solidFill>
                            <a:schemeClr val="bg1"/>
                          </a:solidFill>
                        </a:rPr>
                      </a:br>
                      <a:r>
                        <a:rPr lang="ar-SA" sz="1600" b="0" dirty="0" smtClean="0">
                          <a:solidFill>
                            <a:schemeClr val="bg1"/>
                          </a:solidFill>
                        </a:rPr>
                        <a:t>وهي تقديم كل ما من شأنه البرهنة على ما في التقرير من المعلومات والبيانات والآراء، والعمل على نسبها إلى أصحابها، ومصادرها.</a:t>
                      </a:r>
                    </a:p>
                    <a:p>
                      <a:pPr algn="justLow" rtl="1"/>
                      <a:endParaRPr lang="ar-SA" sz="1600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justLow" rtl="1"/>
                      <a:r>
                        <a:rPr lang="ar-SA" sz="1600" b="1" dirty="0" smtClean="0">
                          <a:solidFill>
                            <a:schemeClr val="bg1"/>
                          </a:solidFill>
                        </a:rPr>
                        <a:t>المنهجية</a:t>
                      </a:r>
                      <a:r>
                        <a:rPr lang="en-US" sz="1600" b="1" dirty="0" smtClean="0">
                          <a:solidFill>
                            <a:schemeClr val="bg1"/>
                          </a:solidFill>
                        </a:rPr>
                        <a:t>:</a:t>
                      </a:r>
                      <a:endParaRPr lang="ar-SA" sz="1600" b="1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justLow" rtl="1"/>
                      <a:r>
                        <a:rPr lang="en-US" sz="800" b="0" dirty="0" smtClean="0">
                          <a:solidFill>
                            <a:schemeClr val="bg1"/>
                          </a:solidFill>
                        </a:rPr>
                        <a:t/>
                      </a:r>
                      <a:br>
                        <a:rPr lang="en-US" sz="800" b="0" dirty="0" smtClean="0">
                          <a:solidFill>
                            <a:schemeClr val="bg1"/>
                          </a:solidFill>
                        </a:rPr>
                      </a:br>
                      <a:r>
                        <a:rPr lang="ar-SA" sz="1600" b="0" dirty="0" smtClean="0">
                          <a:solidFill>
                            <a:schemeClr val="bg1"/>
                          </a:solidFill>
                        </a:rPr>
                        <a:t>و هي اختيار المنهج المناسب لطبيعة الموضوع وتحديد الأساليب اللازمة لجمع المعلومات ومادة التقرير.</a:t>
                      </a:r>
                      <a:endParaRPr lang="ar-SA" sz="1600" b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00100" y="1600200"/>
            <a:ext cx="7686700" cy="4525963"/>
          </a:xfrm>
        </p:spPr>
        <p:txBody>
          <a:bodyPr>
            <a:normAutofit fontScale="70000" lnSpcReduction="20000"/>
          </a:bodyPr>
          <a:lstStyle/>
          <a:p>
            <a:r>
              <a:rPr lang="ar-SA" dirty="0" smtClean="0"/>
              <a:t>تصميم التقرير (المحتوى)</a:t>
            </a:r>
          </a:p>
          <a:p>
            <a:pPr lvl="1"/>
            <a:r>
              <a:rPr lang="ar-SA" dirty="0" smtClean="0"/>
              <a:t>الغلاف، الصفحة الأمامية</a:t>
            </a:r>
            <a:r>
              <a:rPr lang="en-US" dirty="0" smtClean="0"/>
              <a:t> Cover Page</a:t>
            </a:r>
            <a:endParaRPr lang="ar-SA" dirty="0" smtClean="0"/>
          </a:p>
          <a:p>
            <a:pPr lvl="1"/>
            <a:r>
              <a:rPr lang="ar-SA" dirty="0" smtClean="0"/>
              <a:t>صفحة العنوان </a:t>
            </a:r>
            <a:r>
              <a:rPr lang="en-US" dirty="0" smtClean="0"/>
              <a:t>Title Page</a:t>
            </a:r>
            <a:endParaRPr lang="ar-SA" dirty="0" smtClean="0"/>
          </a:p>
          <a:p>
            <a:pPr lvl="2"/>
            <a:r>
              <a:rPr lang="ar-SA" dirty="0" smtClean="0"/>
              <a:t>تحتوي على معلومات أساسية مثل عنوان التقرير أو البحث، اسم المعد، وظيفته، اسم الجهة التي صدر عنها التقرير، الأستاذ المشرف على البحث، وتاريخ الإصدار</a:t>
            </a:r>
          </a:p>
          <a:p>
            <a:pPr lvl="1"/>
            <a:r>
              <a:rPr lang="ar-SA" dirty="0" smtClean="0"/>
              <a:t>الملخص </a:t>
            </a:r>
            <a:r>
              <a:rPr lang="en-US" dirty="0" smtClean="0"/>
              <a:t>Abstract or Summary</a:t>
            </a:r>
            <a:endParaRPr lang="ar-SA" dirty="0" smtClean="0"/>
          </a:p>
          <a:p>
            <a:pPr lvl="1"/>
            <a:r>
              <a:rPr lang="ar-SA" dirty="0" smtClean="0"/>
              <a:t>جدول المحتويات </a:t>
            </a:r>
            <a:r>
              <a:rPr lang="en-US" dirty="0" smtClean="0"/>
              <a:t>TABLE OF CONTENTS</a:t>
            </a:r>
            <a:endParaRPr lang="ar-SA" dirty="0" smtClean="0"/>
          </a:p>
          <a:p>
            <a:pPr lvl="1"/>
            <a:r>
              <a:rPr lang="ar-SA" dirty="0" smtClean="0"/>
              <a:t>قائمة الأشكال </a:t>
            </a:r>
            <a:r>
              <a:rPr lang="en-US" dirty="0" smtClean="0"/>
              <a:t>LIST OF FIGURES</a:t>
            </a:r>
            <a:endParaRPr lang="ar-SA" dirty="0" smtClean="0"/>
          </a:p>
          <a:p>
            <a:pPr lvl="1"/>
            <a:r>
              <a:rPr lang="ar-SA" dirty="0" smtClean="0"/>
              <a:t>قائمة الجداول </a:t>
            </a:r>
            <a:r>
              <a:rPr lang="en-US" dirty="0" smtClean="0"/>
              <a:t>LIST OF TABLES</a:t>
            </a:r>
            <a:endParaRPr lang="ar-SA" dirty="0" smtClean="0"/>
          </a:p>
          <a:p>
            <a:pPr lvl="1"/>
            <a:r>
              <a:rPr lang="ar-SA" dirty="0" smtClean="0"/>
              <a:t>قائمة الرموز أو قائمة المصطلحات </a:t>
            </a:r>
            <a:r>
              <a:rPr lang="en-US" dirty="0" smtClean="0"/>
              <a:t>List of Symbols or</a:t>
            </a:r>
            <a:endParaRPr lang="ar-SA" dirty="0" smtClean="0"/>
          </a:p>
          <a:p>
            <a:pPr lvl="1"/>
            <a:r>
              <a:rPr lang="ar-SA" dirty="0" smtClean="0"/>
              <a:t>المقدمة </a:t>
            </a:r>
            <a:r>
              <a:rPr lang="en-US" dirty="0" smtClean="0"/>
              <a:t>Introduction</a:t>
            </a:r>
            <a:endParaRPr lang="ar-SA" dirty="0" smtClean="0"/>
          </a:p>
          <a:p>
            <a:pPr lvl="1"/>
            <a:r>
              <a:rPr lang="ar-SA" dirty="0" smtClean="0"/>
              <a:t>قلب التقرير </a:t>
            </a:r>
            <a:r>
              <a:rPr lang="en-US" dirty="0" smtClean="0"/>
              <a:t>Main Body</a:t>
            </a:r>
            <a:endParaRPr lang="ar-SA" dirty="0" smtClean="0"/>
          </a:p>
          <a:p>
            <a:pPr lvl="1"/>
            <a:r>
              <a:rPr lang="ar-SA" dirty="0" smtClean="0"/>
              <a:t>الاستنتاجات أو التوصيات </a:t>
            </a:r>
            <a:r>
              <a:rPr lang="en-US" dirty="0" smtClean="0"/>
              <a:t>Conclusions or Recommendations</a:t>
            </a:r>
            <a:endParaRPr lang="ar-SA" dirty="0" smtClean="0"/>
          </a:p>
          <a:p>
            <a:pPr lvl="1"/>
            <a:r>
              <a:rPr lang="ar-SA" dirty="0" smtClean="0"/>
              <a:t>المراجع </a:t>
            </a:r>
            <a:r>
              <a:rPr lang="en-US" dirty="0" smtClean="0"/>
              <a:t>References</a:t>
            </a:r>
            <a:endParaRPr lang="ar-SA" dirty="0" smtClean="0"/>
          </a:p>
          <a:p>
            <a:pPr lvl="1"/>
            <a:r>
              <a:rPr lang="ar-SA" dirty="0" smtClean="0"/>
              <a:t>المرفقات </a:t>
            </a:r>
            <a:r>
              <a:rPr lang="en-US" dirty="0" smtClean="0"/>
              <a:t>Appendix or Attachments</a:t>
            </a:r>
            <a:endParaRPr lang="ar-SA" dirty="0" smtClean="0"/>
          </a:p>
          <a:p>
            <a:pPr lvl="1"/>
            <a:endParaRPr lang="ar-SA" dirty="0" smtClean="0"/>
          </a:p>
          <a:p>
            <a:pPr lvl="1"/>
            <a:endParaRPr lang="ar-SA" dirty="0" smtClean="0"/>
          </a:p>
          <a:p>
            <a:pPr lvl="1"/>
            <a:endParaRPr lang="ar-SA" dirty="0" smtClean="0"/>
          </a:p>
        </p:txBody>
      </p:sp>
      <p:sp>
        <p:nvSpPr>
          <p:cNvPr id="4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anchor="ctr">
            <a:normAutofit/>
          </a:bodyPr>
          <a:lstStyle/>
          <a:p>
            <a:pPr algn="ctr"/>
            <a:r>
              <a:rPr lang="ar-SA" sz="3200" dirty="0" smtClean="0">
                <a:solidFill>
                  <a:srgbClr val="17375E"/>
                </a:solidFill>
                <a:latin typeface="Arial Narrow" pitchFamily="34" charset="0"/>
                <a:cs typeface="Times New Roman" pitchFamily="18" charset="0"/>
              </a:rPr>
              <a:t>مراجعة: التقارير</a:t>
            </a:r>
            <a:endParaRPr lang="ar-SA" sz="3200" dirty="0">
              <a:solidFill>
                <a:srgbClr val="17375E"/>
              </a:solidFill>
              <a:latin typeface="Arial Narrow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3200" dirty="0" smtClean="0">
                <a:solidFill>
                  <a:srgbClr val="17375E"/>
                </a:solidFill>
                <a:latin typeface="Arial Narrow" pitchFamily="34" charset="0"/>
                <a:cs typeface="Times New Roman" pitchFamily="18" charset="0"/>
              </a:rPr>
              <a:t>مراجعة: التقارير</a:t>
            </a:r>
            <a:endParaRPr lang="ar-SA" sz="3200" dirty="0">
              <a:solidFill>
                <a:srgbClr val="17375E"/>
              </a:solidFill>
              <a:latin typeface="Arial Narrow" pitchFamily="34" charset="0"/>
              <a:cs typeface="Times New Roman" pitchFamily="18" charset="0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00100" y="1714488"/>
            <a:ext cx="7686700" cy="4525963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ar-SA" b="1" dirty="0" smtClean="0"/>
              <a:t>	طريقة اختيار موضوع البحث:</a:t>
            </a:r>
          </a:p>
          <a:p>
            <a:pPr lvl="1"/>
            <a:r>
              <a:rPr lang="ar-SA" dirty="0" smtClean="0"/>
              <a:t>أن يكون متوافقا مع قدراتك العلمية</a:t>
            </a:r>
          </a:p>
          <a:p>
            <a:pPr lvl="1"/>
            <a:r>
              <a:rPr lang="ar-SA" dirty="0" smtClean="0"/>
              <a:t>أن ينظر الدارس إلى ميوله الشخصية، فالبعض له ميول في التنظير، والبعض في البحوث الميدانية، وهكذا</a:t>
            </a:r>
          </a:p>
          <a:p>
            <a:pPr lvl="1"/>
            <a:r>
              <a:rPr lang="ar-SA" dirty="0" smtClean="0"/>
              <a:t>الشعور بالمشكلة وتحديدها والمقدرة على تحليلها</a:t>
            </a:r>
            <a:r>
              <a:rPr lang="en-US" dirty="0" smtClean="0"/>
              <a:t> </a:t>
            </a:r>
            <a:endParaRPr lang="ar-SA" dirty="0" smtClean="0"/>
          </a:p>
          <a:p>
            <a:pPr lvl="1"/>
            <a:endParaRPr lang="ar-SA" dirty="0" smtClean="0"/>
          </a:p>
          <a:p>
            <a:pPr algn="just"/>
            <a:r>
              <a:rPr lang="ar-SA" b="1" dirty="0" smtClean="0"/>
              <a:t>وسائل اختيار الموضوع :</a:t>
            </a:r>
          </a:p>
          <a:p>
            <a:pPr algn="just">
              <a:buNone/>
            </a:pPr>
            <a:r>
              <a:rPr lang="ar-SA" dirty="0" smtClean="0"/>
              <a:t>	من الوسائل المساعدة والمهمة في اختيار الموضوع ما يلي:</a:t>
            </a:r>
          </a:p>
          <a:p>
            <a:pPr marL="971550" lvl="1" indent="-514350" algn="just">
              <a:buFont typeface="+mj-lt"/>
              <a:buAutoNum type="arabicPeriod"/>
            </a:pPr>
            <a:r>
              <a:rPr lang="ar-SA" dirty="0" smtClean="0"/>
              <a:t>وجود بدائل: فعندما يكون لديك أكثر من موضوع بحثي تستطيع أن تختار من بينها الموضوع الأفضل للدراسة. وتأتي هذه البدائل من خلال توسعة مجال الإطلاع والقراءة.</a:t>
            </a:r>
          </a:p>
          <a:p>
            <a:pPr marL="971550" lvl="1" indent="-514350" algn="just">
              <a:buFont typeface="+mj-lt"/>
              <a:buAutoNum type="arabicPeriod"/>
            </a:pPr>
            <a:r>
              <a:rPr lang="ar-SA" dirty="0" smtClean="0"/>
              <a:t>اغتنام فرصة الدراسة المنهجية التي تتيح </a:t>
            </a:r>
            <a:r>
              <a:rPr lang="ar-SA" dirty="0" err="1" smtClean="0"/>
              <a:t>لك</a:t>
            </a:r>
            <a:r>
              <a:rPr lang="ar-SA" dirty="0" smtClean="0"/>
              <a:t> معرفة العشرات من الموضوعات الجديرة بالبحث.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00100" y="1600200"/>
            <a:ext cx="7686700" cy="4525963"/>
          </a:xfrm>
        </p:spPr>
        <p:txBody>
          <a:bodyPr>
            <a:normAutofit fontScale="77500" lnSpcReduction="20000"/>
          </a:bodyPr>
          <a:lstStyle/>
          <a:p>
            <a:pPr marL="914400" lvl="1" indent="-514350">
              <a:buNone/>
            </a:pPr>
            <a:endParaRPr lang="ar-SA" dirty="0" smtClean="0"/>
          </a:p>
          <a:p>
            <a:pPr marL="914400" lvl="1" indent="-514350">
              <a:buFont typeface="+mj-lt"/>
              <a:buAutoNum type="arabicPeriod" startAt="3"/>
            </a:pPr>
            <a:r>
              <a:rPr lang="ar-SA" dirty="0" smtClean="0"/>
              <a:t>الاطلاع على المجلات والدوريات المتخصصة في مجال بحثك. فهي وسيلة لتفتح الذهن على العديد من الموضوعات.</a:t>
            </a:r>
          </a:p>
          <a:p>
            <a:pPr marL="914400" lvl="1" indent="-514350">
              <a:buFont typeface="+mj-lt"/>
              <a:buAutoNum type="arabicPeriod" startAt="3"/>
            </a:pPr>
            <a:r>
              <a:rPr lang="ar-SA" dirty="0" smtClean="0"/>
              <a:t>الاطلاع على الرسائل العلمية وقراءة ما يمكن أن تقرأ، وتأمل موضوعاتها الجزئية، فقد تكون رسالة علمية.</a:t>
            </a:r>
          </a:p>
          <a:p>
            <a:pPr marL="914400" lvl="1" indent="-514350">
              <a:buFont typeface="+mj-lt"/>
              <a:buAutoNum type="arabicPeriod" startAt="3"/>
            </a:pPr>
            <a:r>
              <a:rPr lang="ar-SA" dirty="0" smtClean="0"/>
              <a:t>المناقشة العلمية مع الأساتذة تثري الذهن بالموضوعات وبعلل الرفض والقبول للموضوع، مما يجعل الدارس يتفادى الكثير من العقبات، ويزيده قدرة على معرفة معايير الاختيار والرفض.</a:t>
            </a:r>
          </a:p>
          <a:p>
            <a:pPr marL="914400" lvl="1" indent="-514350">
              <a:buFont typeface="+mj-lt"/>
              <a:buAutoNum type="arabicPeriod" startAt="3"/>
            </a:pPr>
            <a:r>
              <a:rPr lang="ar-SA" dirty="0" smtClean="0"/>
              <a:t>استعن بالله ولا تعجز.</a:t>
            </a:r>
          </a:p>
          <a:p>
            <a:pPr marL="914400" lvl="1" indent="-514350">
              <a:buFont typeface="+mj-lt"/>
              <a:buAutoNum type="arabicPeriod" startAt="3"/>
            </a:pPr>
            <a:r>
              <a:rPr lang="ar-SA" dirty="0" smtClean="0"/>
              <a:t>لا تأخذ الأمور ببساطة وسهولة ودون بذل جهد، فما نيل المطالب بالتمني.</a:t>
            </a:r>
          </a:p>
          <a:p>
            <a:endParaRPr lang="ar-SA" dirty="0" smtClean="0"/>
          </a:p>
          <a:p>
            <a:pPr algn="l">
              <a:buNone/>
            </a:pPr>
            <a:endParaRPr lang="en-US" sz="1800" dirty="0" smtClean="0"/>
          </a:p>
          <a:p>
            <a:pPr algn="l">
              <a:buNone/>
            </a:pPr>
            <a:r>
              <a:rPr lang="en-US" sz="1800" dirty="0" smtClean="0"/>
              <a:t>Source</a:t>
            </a:r>
            <a:endParaRPr lang="ar-SA" sz="1800" dirty="0" smtClean="0"/>
          </a:p>
          <a:p>
            <a:pPr algn="l">
              <a:buNone/>
            </a:pPr>
            <a:r>
              <a:rPr lang="en-US" sz="1800" dirty="0" smtClean="0"/>
              <a:t>http://www.propheteducation.com/forum/showthread.php?t=500</a:t>
            </a:r>
            <a:endParaRPr lang="ar-SA" sz="1800" dirty="0" smtClean="0"/>
          </a:p>
          <a:p>
            <a:endParaRPr lang="ar-SA" dirty="0"/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3200" dirty="0" smtClean="0">
                <a:solidFill>
                  <a:srgbClr val="17375E"/>
                </a:solidFill>
                <a:latin typeface="Arial Narrow" pitchFamily="34" charset="0"/>
                <a:cs typeface="Times New Roman" pitchFamily="18" charset="0"/>
              </a:rPr>
              <a:t>مراجعة: التقارير</a:t>
            </a:r>
            <a:endParaRPr lang="ar-SA" sz="3200" dirty="0">
              <a:solidFill>
                <a:srgbClr val="17375E"/>
              </a:solidFill>
              <a:latin typeface="Arial Narrow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00100" y="1600200"/>
            <a:ext cx="7686700" cy="4525963"/>
          </a:xfrm>
        </p:spPr>
        <p:txBody>
          <a:bodyPr>
            <a:normAutofit/>
          </a:bodyPr>
          <a:lstStyle/>
          <a:p>
            <a:r>
              <a:rPr lang="ar-SA" dirty="0" smtClean="0"/>
              <a:t>وضع جدول زمني للمهام</a:t>
            </a:r>
          </a:p>
          <a:p>
            <a:pPr lvl="1" algn="just"/>
            <a:r>
              <a:rPr lang="ar-SA" dirty="0" smtClean="0"/>
              <a:t>من المهم جدا وضع جدول زمني لإنجاز أي عمل، بما فيها كتابة التقارير</a:t>
            </a:r>
            <a:r>
              <a:rPr lang="en-US" dirty="0" smtClean="0"/>
              <a:t>/</a:t>
            </a:r>
            <a:r>
              <a:rPr lang="ar-SA" dirty="0" smtClean="0"/>
              <a:t>الأبحاث. يتم فيها توزيع المهام على الشريط الزمني.</a:t>
            </a:r>
          </a:p>
          <a:p>
            <a:pPr lvl="1" algn="just"/>
            <a:r>
              <a:rPr lang="ar-SA" dirty="0" smtClean="0"/>
              <a:t>هناك الكثير من الأدوات المتوفرة التي تساعد على رسم الخطط والجدولة. منها على سبيل المثال مخطط ”</a:t>
            </a:r>
            <a:r>
              <a:rPr lang="ar-SA" dirty="0" err="1" smtClean="0"/>
              <a:t>جانت</a:t>
            </a:r>
            <a:r>
              <a:rPr lang="ar-SA" dirty="0" smtClean="0"/>
              <a:t>“</a:t>
            </a:r>
            <a:r>
              <a:rPr lang="en-US" dirty="0" smtClean="0"/>
              <a:t> -Gantt Chart</a:t>
            </a:r>
            <a:endParaRPr lang="ar-SA" dirty="0" smtClean="0"/>
          </a:p>
          <a:p>
            <a:pPr lvl="1" algn="just"/>
            <a:r>
              <a:rPr lang="ar-SA" dirty="0" smtClean="0"/>
              <a:t>الموقع التالي يساعدك أيضا على القيام بذلك:</a:t>
            </a:r>
          </a:p>
          <a:p>
            <a:pPr lvl="1">
              <a:buNone/>
            </a:pPr>
            <a:r>
              <a:rPr lang="ar-SA" dirty="0" smtClean="0"/>
              <a:t>	</a:t>
            </a:r>
            <a:r>
              <a:rPr lang="en-US" dirty="0" smtClean="0">
                <a:hlinkClick r:id="rId2"/>
              </a:rPr>
              <a:t>http://www.timetoast.com</a:t>
            </a:r>
            <a:endParaRPr lang="ar-SA" dirty="0" smtClean="0"/>
          </a:p>
          <a:p>
            <a:pPr lvl="1">
              <a:buNone/>
            </a:pPr>
            <a:endParaRPr lang="ar-SA" dirty="0" smtClean="0"/>
          </a:p>
          <a:p>
            <a:pPr lvl="1"/>
            <a:endParaRPr lang="ar-SA" dirty="0" smtClean="0"/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3200" dirty="0" smtClean="0">
                <a:solidFill>
                  <a:srgbClr val="17375E"/>
                </a:solidFill>
                <a:latin typeface="Arial Narrow" pitchFamily="34" charset="0"/>
                <a:cs typeface="Times New Roman" pitchFamily="18" charset="0"/>
              </a:rPr>
              <a:t>مراجعة: التقارير</a:t>
            </a:r>
            <a:endParaRPr lang="ar-SA" sz="3200" dirty="0">
              <a:solidFill>
                <a:srgbClr val="17375E"/>
              </a:solidFill>
              <a:latin typeface="Arial Narrow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</TotalTime>
  <Words>394</Words>
  <PresentationFormat>عرض على الشاشة (3:4)‏</PresentationFormat>
  <Paragraphs>93</Paragraphs>
  <Slides>10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10</vt:i4>
      </vt:variant>
    </vt:vector>
  </HeadingPairs>
  <TitlesOfParts>
    <vt:vector size="11" baseType="lpstr">
      <vt:lpstr>سمة Office</vt:lpstr>
      <vt:lpstr>الشريحة 1</vt:lpstr>
      <vt:lpstr>الشريحة 2</vt:lpstr>
      <vt:lpstr>الشريحة 3</vt:lpstr>
      <vt:lpstr>مراجعة: التقارير</vt:lpstr>
      <vt:lpstr>مراجعة: التقارير</vt:lpstr>
      <vt:lpstr>مراجعة: التقارير</vt:lpstr>
      <vt:lpstr>مراجعة: التقارير</vt:lpstr>
      <vt:lpstr>مراجعة: التقارير</vt:lpstr>
      <vt:lpstr>مراجعة: التقارير</vt:lpstr>
      <vt:lpstr>الشريحة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Mohammad Akram Al Hariri</dc:creator>
  <cp:lastModifiedBy>mahariri</cp:lastModifiedBy>
  <cp:revision>33</cp:revision>
  <dcterms:created xsi:type="dcterms:W3CDTF">2012-03-17T19:22:44Z</dcterms:created>
  <dcterms:modified xsi:type="dcterms:W3CDTF">2012-04-09T15:36:49Z</dcterms:modified>
</cp:coreProperties>
</file>